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7" r:id="rId1"/>
  </p:sldMasterIdLst>
  <p:notesMasterIdLst>
    <p:notesMasterId r:id="rId11"/>
  </p:notesMasterIdLst>
  <p:handoutMasterIdLst>
    <p:handoutMasterId r:id="rId12"/>
  </p:handoutMasterIdLst>
  <p:sldIdLst>
    <p:sldId id="258" r:id="rId2"/>
    <p:sldId id="297" r:id="rId3"/>
    <p:sldId id="298" r:id="rId4"/>
    <p:sldId id="299" r:id="rId5"/>
    <p:sldId id="300" r:id="rId6"/>
    <p:sldId id="301" r:id="rId7"/>
    <p:sldId id="302" r:id="rId8"/>
    <p:sldId id="303" r:id="rId9"/>
    <p:sldId id="305" r:id="rId10"/>
  </p:sldIdLst>
  <p:sldSz cx="9144000" cy="6858000" type="screen4x3"/>
  <p:notesSz cx="7010400" cy="9236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6192" autoAdjust="0"/>
  </p:normalViewPr>
  <p:slideViewPr>
    <p:cSldViewPr snapToGrid="0" snapToObjects="1" showGuides="1">
      <p:cViewPr>
        <p:scale>
          <a:sx n="150" d="100"/>
          <a:sy n="150" d="100"/>
        </p:scale>
        <p:origin x="3972" y="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3672" y="78"/>
      </p:cViewPr>
      <p:guideLst>
        <p:guide orient="horz" pos="2909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6554B203-ADE4-4F6A-854A-8C3F81E52D92}" type="datetimeFigureOut">
              <a:rPr lang="en-US" smtClean="0"/>
              <a:pPr/>
              <a:t>10/18/2018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40E7F5FF-7A00-42DE-94C8-3F3FF29EE2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4254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17A5570F-A850-4E88-965C-C95DB052BDB1}" type="datetimeFigureOut">
              <a:rPr lang="en-US" smtClean="0"/>
              <a:pPr/>
              <a:t>10/18/2018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92150"/>
            <a:ext cx="46196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</p:spPr>
        <p:txBody>
          <a:bodyPr vert="horz" lIns="92830" tIns="46415" rIns="92830" bIns="4641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9FF0CFCD-5EB6-44F4-B37C-0831010E8E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538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794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79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779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95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102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193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815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951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Xb8Iojcna6AmDJGIEeSndA" TargetMode="External"/><Relationship Id="rId7" Type="http://schemas.openxmlformats.org/officeDocument/2006/relationships/image" Target="../media/image3.jpg"/><Relationship Id="rId2" Type="http://schemas.openxmlformats.org/officeDocument/2006/relationships/hyperlink" Target="https://www.krollbondratings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itunes.apple.com/us/app/kbra-kroll-bond-rating-agency/id936736686?mt=8" TargetMode="External"/><Relationship Id="rId5" Type="http://schemas.openxmlformats.org/officeDocument/2006/relationships/hyperlink" Target="https://www.linkedin.com/company-beta/1195377/" TargetMode="External"/><Relationship Id="rId4" Type="http://schemas.openxmlformats.org/officeDocument/2006/relationships/hyperlink" Target="https://twitter.com/krollbondrating?lang=en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Kroll_Page_1_Top_110613.pd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808182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>
            <a:off x="0" y="808182"/>
            <a:ext cx="914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932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220434" y="988503"/>
            <a:ext cx="8703126" cy="5145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/>
            </a:lvl1pPr>
            <a:lvl4pPr marL="1600200" indent="-2286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737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3753151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737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693966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737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74771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hlinkClick r:id="rId2"/>
          </p:cNvPr>
          <p:cNvSpPr/>
          <p:nvPr userDrawn="1"/>
        </p:nvSpPr>
        <p:spPr>
          <a:xfrm>
            <a:off x="2908663" y="2316481"/>
            <a:ext cx="627017" cy="5660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hlinkClick r:id="rId3"/>
          </p:cNvPr>
          <p:cNvSpPr/>
          <p:nvPr userDrawn="1"/>
        </p:nvSpPr>
        <p:spPr>
          <a:xfrm>
            <a:off x="2908659" y="5066211"/>
            <a:ext cx="627017" cy="5660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hlinkClick r:id="rId4"/>
          </p:cNvPr>
          <p:cNvSpPr/>
          <p:nvPr userDrawn="1"/>
        </p:nvSpPr>
        <p:spPr>
          <a:xfrm>
            <a:off x="2908662" y="3013166"/>
            <a:ext cx="627017" cy="5660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hlinkClick r:id="rId5"/>
          </p:cNvPr>
          <p:cNvSpPr/>
          <p:nvPr userDrawn="1"/>
        </p:nvSpPr>
        <p:spPr>
          <a:xfrm>
            <a:off x="2908661" y="3709851"/>
            <a:ext cx="627017" cy="5660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hlinkClick r:id="rId6"/>
          </p:cNvPr>
          <p:cNvSpPr/>
          <p:nvPr userDrawn="1"/>
        </p:nvSpPr>
        <p:spPr>
          <a:xfrm>
            <a:off x="2908660" y="4369526"/>
            <a:ext cx="627017" cy="5660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2"/>
          <a:stretch/>
        </p:blipFill>
        <p:spPr>
          <a:xfrm>
            <a:off x="0" y="-1"/>
            <a:ext cx="9144000" cy="6857999"/>
          </a:xfrm>
          <a:prstGeom prst="rect">
            <a:avLst/>
          </a:prstGeom>
        </p:spPr>
      </p:pic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737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220434" y="1011421"/>
            <a:ext cx="8703126" cy="514559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7091361" y="6430502"/>
            <a:ext cx="1832199" cy="427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54052F-69B8-4D78-811B-8C3AAF41775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Verdana" pitchFamily="34" charset="0"/>
                <a:cs typeface="Verdana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ea typeface="Verdana" pitchFamily="34" charset="0"/>
                <a:cs typeface="Verdana" pitchFamily="34" charset="0"/>
              </a:rPr>
              <a:t> |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Verdana" pitchFamily="34" charset="0"/>
                <a:cs typeface="Verdana" pitchFamily="34" charset="0"/>
              </a:rPr>
              <a:t>www.kbra.com</a:t>
            </a:r>
          </a:p>
        </p:txBody>
      </p:sp>
    </p:spTree>
    <p:extLst>
      <p:ext uri="{BB962C8B-B14F-4D97-AF65-F5344CB8AC3E}">
        <p14:creationId xmlns:p14="http://schemas.microsoft.com/office/powerpoint/2010/main" val="4109558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9" r:id="rId2"/>
    <p:sldLayoutId id="2147483677" r:id="rId3"/>
    <p:sldLayoutId id="2147483676" r:id="rId4"/>
    <p:sldLayoutId id="214748367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Century Gothic" panose="020B050202020202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F0AB00"/>
        </a:buClr>
        <a:buFont typeface="Wingdings" panose="05000000000000000000" pitchFamily="2" charset="2"/>
        <a:buNone/>
        <a:defRPr sz="2400" kern="1200">
          <a:solidFill>
            <a:schemeClr val="tx1"/>
          </a:solidFill>
          <a:latin typeface="+mn-lt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Wingdings" panose="05000000000000000000" pitchFamily="2" charset="2"/>
        <a:buChar char="§"/>
        <a:defRPr sz="2000" b="0" kern="1200">
          <a:solidFill>
            <a:schemeClr val="tx1"/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Courier New" panose="02070309020205020404" pitchFamily="49" charset="0"/>
        <a:buChar char="o"/>
        <a:defRPr sz="1600" b="0" kern="1200">
          <a:solidFill>
            <a:schemeClr val="tx1"/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" t="2774" r="1415" b="3457"/>
          <a:stretch/>
        </p:blipFill>
        <p:spPr>
          <a:xfrm>
            <a:off x="0" y="776377"/>
            <a:ext cx="9144000" cy="607299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6382677"/>
            <a:ext cx="9144000" cy="475323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500" dirty="0">
                <a:solidFill>
                  <a:schemeClr val="bg1"/>
                </a:solidFill>
                <a:latin typeface="Century Gothic" panose="020B0502020202020204" pitchFamily="34" charset="0"/>
              </a:rPr>
              <a:t>KROLL BOND RATING AGENCY, INC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39089" y="2101319"/>
            <a:ext cx="6065822" cy="2956416"/>
          </a:xfrm>
          <a:prstGeom prst="rect">
            <a:avLst/>
          </a:prstGeom>
          <a:solidFill>
            <a:srgbClr val="F0AB00">
              <a:alpha val="8902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Graph DB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Introduction to Modeling</a:t>
            </a:r>
          </a:p>
          <a:p>
            <a:r>
              <a:rPr lang="en-US" sz="3600" b="0" dirty="0">
                <a:solidFill>
                  <a:schemeClr val="bg1"/>
                </a:solidFill>
                <a:latin typeface="Century Gothic" panose="020B0502020202020204" pitchFamily="34" charset="0"/>
              </a:rPr>
              <a:t>October 19, 2018</a:t>
            </a:r>
            <a:endParaRPr lang="en-US" sz="3000" b="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776377"/>
            <a:ext cx="9144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270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86FB56-DC78-4AB4-9241-A77EFB1E4CC0}"/>
              </a:ext>
            </a:extLst>
          </p:cNvPr>
          <p:cNvSpPr txBox="1">
            <a:spLocks/>
          </p:cNvSpPr>
          <p:nvPr/>
        </p:nvSpPr>
        <p:spPr>
          <a:xfrm>
            <a:off x="1337340" y="1226032"/>
            <a:ext cx="2490708" cy="50542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0AB00"/>
              </a:buClr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Wingdings" panose="05000000000000000000" pitchFamily="2" charset="2"/>
              <a:buChar char="§"/>
              <a:defRPr sz="20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Courier New" panose="02070309020205020404" pitchFamily="49" charset="0"/>
              <a:buChar char="o"/>
              <a:defRPr sz="16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/>
              <a:t>Scenario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/>
              <a:t>Survey</a:t>
            </a:r>
            <a:endParaRPr lang="en-US" sz="1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/>
              <a:t>Spreadsheet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/>
              <a:t>Story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/>
              <a:t>Switch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/>
              <a:t>Sample</a:t>
            </a:r>
            <a:endParaRPr lang="en-US" sz="1400" dirty="0"/>
          </a:p>
          <a:p>
            <a:pPr marL="971550" lvl="1" indent="-285750"/>
            <a:endParaRPr lang="en-US" sz="1400" dirty="0"/>
          </a:p>
          <a:p>
            <a:pPr marL="971550" lvl="1" indent="-285750"/>
            <a:endParaRPr lang="en-US" sz="1400" dirty="0"/>
          </a:p>
          <a:p>
            <a:endParaRPr lang="en-US" b="1" dirty="0"/>
          </a:p>
          <a:p>
            <a:pPr marL="342900" indent="-342900"/>
            <a:endParaRPr lang="en-US" sz="1400" dirty="0">
              <a:latin typeface="+mj-lt"/>
            </a:endParaRPr>
          </a:p>
          <a:p>
            <a:pPr marL="971550" lvl="1" indent="-285750"/>
            <a:endParaRPr lang="en-US" sz="14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latin typeface="+mj-lt"/>
            </a:endParaRP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17828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86FB56-DC78-4AB4-9241-A77EFB1E4CC0}"/>
              </a:ext>
            </a:extLst>
          </p:cNvPr>
          <p:cNvSpPr txBox="1">
            <a:spLocks/>
          </p:cNvSpPr>
          <p:nvPr/>
        </p:nvSpPr>
        <p:spPr>
          <a:xfrm>
            <a:off x="804672" y="1226032"/>
            <a:ext cx="7339584" cy="1431823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0AB00"/>
              </a:buClr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Wingdings" panose="05000000000000000000" pitchFamily="2" charset="2"/>
              <a:buChar char="§"/>
              <a:defRPr sz="20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Courier New" panose="02070309020205020404" pitchFamily="49" charset="0"/>
              <a:buChar char="o"/>
              <a:defRPr sz="16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buNone/>
            </a:pPr>
            <a:r>
              <a:rPr lang="en-US" sz="9600" dirty="0"/>
              <a:t>The director of an IT organization has directed managers of Pods to collect an inventory of all the technical skills,  hobbies, interests, and research projects of their developers</a:t>
            </a:r>
          </a:p>
          <a:p>
            <a:pPr marL="971550" lvl="1" indent="-285750"/>
            <a:endParaRPr lang="en-US" sz="1400" dirty="0"/>
          </a:p>
          <a:p>
            <a:endParaRPr lang="en-US" b="1" dirty="0"/>
          </a:p>
          <a:p>
            <a:pPr marL="342900" indent="-342900"/>
            <a:endParaRPr lang="en-US" sz="1400" dirty="0">
              <a:latin typeface="+mj-lt"/>
            </a:endParaRPr>
          </a:p>
          <a:p>
            <a:pPr marL="971550" lvl="1" indent="-285750"/>
            <a:endParaRPr lang="en-US" sz="14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latin typeface="+mj-lt"/>
            </a:endParaRP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13023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86FB56-DC78-4AB4-9241-A77EFB1E4CC0}"/>
              </a:ext>
            </a:extLst>
          </p:cNvPr>
          <p:cNvSpPr txBox="1">
            <a:spLocks/>
          </p:cNvSpPr>
          <p:nvPr/>
        </p:nvSpPr>
        <p:spPr>
          <a:xfrm>
            <a:off x="804672" y="1226033"/>
            <a:ext cx="7339584" cy="7379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0AB00"/>
              </a:buClr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Wingdings" panose="05000000000000000000" pitchFamily="2" charset="2"/>
              <a:buChar char="§"/>
              <a:defRPr sz="20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Courier New" panose="02070309020205020404" pitchFamily="49" charset="0"/>
              <a:buChar char="o"/>
              <a:defRPr sz="16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buNone/>
            </a:pPr>
            <a:endParaRPr lang="en-US" sz="1400" dirty="0"/>
          </a:p>
          <a:p>
            <a:endParaRPr lang="en-US" b="1" dirty="0"/>
          </a:p>
          <a:p>
            <a:pPr marL="342900" indent="-342900"/>
            <a:endParaRPr lang="en-US" sz="1400" dirty="0">
              <a:latin typeface="+mj-lt"/>
            </a:endParaRPr>
          </a:p>
          <a:p>
            <a:pPr marL="971550" lvl="1" indent="-285750"/>
            <a:endParaRPr lang="en-US" sz="14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latin typeface="+mj-lt"/>
            </a:endParaRPr>
          </a:p>
          <a:p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CA2953-9F5D-4329-ACC3-DDCBDB839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62" y="1700212"/>
            <a:ext cx="715327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50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Spreadsheet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86FB56-DC78-4AB4-9241-A77EFB1E4CC0}"/>
              </a:ext>
            </a:extLst>
          </p:cNvPr>
          <p:cNvSpPr txBox="1">
            <a:spLocks/>
          </p:cNvSpPr>
          <p:nvPr/>
        </p:nvSpPr>
        <p:spPr>
          <a:xfrm>
            <a:off x="804672" y="1226033"/>
            <a:ext cx="7339584" cy="7379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0AB00"/>
              </a:buClr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Wingdings" panose="05000000000000000000" pitchFamily="2" charset="2"/>
              <a:buChar char="§"/>
              <a:defRPr sz="20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Courier New" panose="02070309020205020404" pitchFamily="49" charset="0"/>
              <a:buChar char="o"/>
              <a:defRPr sz="16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buNone/>
            </a:pPr>
            <a:endParaRPr lang="en-US" sz="1400" dirty="0"/>
          </a:p>
          <a:p>
            <a:endParaRPr lang="en-US" b="1" dirty="0"/>
          </a:p>
          <a:p>
            <a:pPr marL="342900" indent="-342900"/>
            <a:endParaRPr lang="en-US" sz="1400" dirty="0">
              <a:latin typeface="+mj-lt"/>
            </a:endParaRPr>
          </a:p>
          <a:p>
            <a:pPr marL="971550" lvl="1" indent="-285750"/>
            <a:endParaRPr lang="en-US" sz="14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latin typeface="+mj-lt"/>
            </a:endParaRPr>
          </a:p>
          <a:p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0C2437-BDDD-4DBF-B21F-CAB86BA19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271" y="1377876"/>
            <a:ext cx="5765458" cy="41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99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86FB56-DC78-4AB4-9241-A77EFB1E4CC0}"/>
              </a:ext>
            </a:extLst>
          </p:cNvPr>
          <p:cNvSpPr txBox="1">
            <a:spLocks/>
          </p:cNvSpPr>
          <p:nvPr/>
        </p:nvSpPr>
        <p:spPr>
          <a:xfrm>
            <a:off x="804672" y="1226033"/>
            <a:ext cx="7339584" cy="7379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0AB00"/>
              </a:buClr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Wingdings" panose="05000000000000000000" pitchFamily="2" charset="2"/>
              <a:buChar char="§"/>
              <a:defRPr sz="20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Courier New" panose="02070309020205020404" pitchFamily="49" charset="0"/>
              <a:buChar char="o"/>
              <a:defRPr sz="16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buNone/>
            </a:pPr>
            <a:endParaRPr lang="en-US" sz="1400" dirty="0"/>
          </a:p>
          <a:p>
            <a:endParaRPr lang="en-US" b="1" dirty="0"/>
          </a:p>
          <a:p>
            <a:pPr marL="342900" indent="-342900"/>
            <a:endParaRPr lang="en-US" sz="1400" dirty="0">
              <a:latin typeface="+mj-lt"/>
            </a:endParaRPr>
          </a:p>
          <a:p>
            <a:pPr marL="971550" lvl="1" indent="-285750"/>
            <a:endParaRPr lang="en-US" sz="14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latin typeface="+mj-lt"/>
            </a:endParaRPr>
          </a:p>
          <a:p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0D30A6-FC0B-49BE-B83A-3FEA2A568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704" y="993242"/>
            <a:ext cx="3727956" cy="5145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033B7A-FDAC-43AF-AAD0-809F85D57CC6}"/>
              </a:ext>
            </a:extLst>
          </p:cNvPr>
          <p:cNvSpPr txBox="1"/>
          <p:nvPr/>
        </p:nvSpPr>
        <p:spPr>
          <a:xfrm>
            <a:off x="3297936" y="1292352"/>
            <a:ext cx="127406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Graph DB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64CABB-7200-4907-BDE7-9A81986B3FF6}"/>
              </a:ext>
            </a:extLst>
          </p:cNvPr>
          <p:cNvSpPr txBox="1"/>
          <p:nvPr/>
        </p:nvSpPr>
        <p:spPr>
          <a:xfrm>
            <a:off x="3352800" y="5096256"/>
            <a:ext cx="4895850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As a developer</a:t>
            </a:r>
          </a:p>
          <a:p>
            <a:r>
              <a:rPr lang="en-US" sz="1400" dirty="0"/>
              <a:t>I want to know who in my pod has similar skills/interests to me</a:t>
            </a:r>
          </a:p>
          <a:p>
            <a:r>
              <a:rPr lang="en-US" sz="1400" dirty="0"/>
              <a:t>So that I can get help improving my skills</a:t>
            </a:r>
          </a:p>
        </p:txBody>
      </p:sp>
    </p:spTree>
    <p:extLst>
      <p:ext uri="{BB962C8B-B14F-4D97-AF65-F5344CB8AC3E}">
        <p14:creationId xmlns:p14="http://schemas.microsoft.com/office/powerpoint/2010/main" val="964000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86FB56-DC78-4AB4-9241-A77EFB1E4CC0}"/>
              </a:ext>
            </a:extLst>
          </p:cNvPr>
          <p:cNvSpPr txBox="1">
            <a:spLocks/>
          </p:cNvSpPr>
          <p:nvPr/>
        </p:nvSpPr>
        <p:spPr>
          <a:xfrm>
            <a:off x="804672" y="1226033"/>
            <a:ext cx="7339584" cy="7379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0AB00"/>
              </a:buClr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Wingdings" panose="05000000000000000000" pitchFamily="2" charset="2"/>
              <a:buChar char="§"/>
              <a:defRPr sz="20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Courier New" panose="02070309020205020404" pitchFamily="49" charset="0"/>
              <a:buChar char="o"/>
              <a:defRPr sz="16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buNone/>
            </a:pPr>
            <a:endParaRPr lang="en-US" sz="1400" dirty="0"/>
          </a:p>
          <a:p>
            <a:endParaRPr lang="en-US" b="1" dirty="0"/>
          </a:p>
          <a:p>
            <a:pPr marL="342900" indent="-342900"/>
            <a:endParaRPr lang="en-US" sz="1400" dirty="0">
              <a:latin typeface="+mj-lt"/>
            </a:endParaRPr>
          </a:p>
          <a:p>
            <a:pPr marL="971550" lvl="1" indent="-285750"/>
            <a:endParaRPr lang="en-US" sz="14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latin typeface="+mj-lt"/>
            </a:endParaRPr>
          </a:p>
          <a:p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CEC0EC-AEF8-4CB8-B775-FF152F8CB4E3}"/>
              </a:ext>
            </a:extLst>
          </p:cNvPr>
          <p:cNvSpPr txBox="1"/>
          <p:nvPr/>
        </p:nvSpPr>
        <p:spPr>
          <a:xfrm>
            <a:off x="1943100" y="1222756"/>
            <a:ext cx="4527550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Which people, </a:t>
            </a:r>
            <a:br>
              <a:rPr lang="en-US" sz="1400" dirty="0"/>
            </a:br>
            <a:r>
              <a:rPr lang="en-US" sz="1400" dirty="0"/>
              <a:t>who are in the same pod as me, </a:t>
            </a:r>
          </a:p>
          <a:p>
            <a:r>
              <a:rPr lang="en-US" sz="1400" dirty="0"/>
              <a:t>have similar skills/interests as me?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DE94DB-33BC-4669-AAB9-A68FF2E261AB}"/>
              </a:ext>
            </a:extLst>
          </p:cNvPr>
          <p:cNvSpPr txBox="1"/>
          <p:nvPr/>
        </p:nvSpPr>
        <p:spPr>
          <a:xfrm>
            <a:off x="361950" y="849841"/>
            <a:ext cx="452755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Pose it as a Question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BC9369-7AAF-4746-AAD1-BB6BF2817DB1}"/>
              </a:ext>
            </a:extLst>
          </p:cNvPr>
          <p:cNvSpPr txBox="1"/>
          <p:nvPr/>
        </p:nvSpPr>
        <p:spPr>
          <a:xfrm>
            <a:off x="361950" y="2118106"/>
            <a:ext cx="452755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Identify the Entities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EE9152-ABC5-4FB7-AE5A-1BDEDC4EB5A2}"/>
              </a:ext>
            </a:extLst>
          </p:cNvPr>
          <p:cNvSpPr txBox="1"/>
          <p:nvPr/>
        </p:nvSpPr>
        <p:spPr>
          <a:xfrm>
            <a:off x="1943100" y="2529499"/>
            <a:ext cx="4527550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Person</a:t>
            </a:r>
          </a:p>
          <a:p>
            <a:r>
              <a:rPr lang="en-US" sz="1400" dirty="0"/>
              <a:t>Pod</a:t>
            </a:r>
          </a:p>
          <a:p>
            <a:r>
              <a:rPr lang="en-US" sz="1400" dirty="0"/>
              <a:t>Skill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D68C78-A2C6-4BEF-AB5B-CC16F64D9B20}"/>
              </a:ext>
            </a:extLst>
          </p:cNvPr>
          <p:cNvSpPr txBox="1"/>
          <p:nvPr/>
        </p:nvSpPr>
        <p:spPr>
          <a:xfrm>
            <a:off x="374650" y="3350006"/>
            <a:ext cx="452755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Identify the Relationships between Entities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D8C89-C0AE-4C21-B4CE-9DB6420CEA51}"/>
              </a:ext>
            </a:extLst>
          </p:cNvPr>
          <p:cNvSpPr txBox="1"/>
          <p:nvPr/>
        </p:nvSpPr>
        <p:spPr>
          <a:xfrm>
            <a:off x="1949450" y="3774099"/>
            <a:ext cx="452755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Person WORKS_IN Pod</a:t>
            </a:r>
          </a:p>
          <a:p>
            <a:r>
              <a:rPr lang="en-US" sz="1400" dirty="0"/>
              <a:t>Person HAS_SKILL Skill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916027-800E-4AA3-B45F-2E60883C3AEC}"/>
              </a:ext>
            </a:extLst>
          </p:cNvPr>
          <p:cNvSpPr txBox="1"/>
          <p:nvPr/>
        </p:nvSpPr>
        <p:spPr>
          <a:xfrm>
            <a:off x="381000" y="4378706"/>
            <a:ext cx="452755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Convert to Cypher Path Expressions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E6BD33-E9C0-40A4-8BBE-0849C9FA00A6}"/>
              </a:ext>
            </a:extLst>
          </p:cNvPr>
          <p:cNvSpPr txBox="1"/>
          <p:nvPr/>
        </p:nvSpPr>
        <p:spPr>
          <a:xfrm>
            <a:off x="1943100" y="4797806"/>
            <a:ext cx="452755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(:Person)-[:WORKS_IN]-&gt;(:Pod)</a:t>
            </a:r>
          </a:p>
          <a:p>
            <a:r>
              <a:rPr lang="en-US" sz="1400" dirty="0"/>
              <a:t>(:Person)-[:HAS_SKILL]-&gt;(:Sill)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326E6B-AA28-46C1-AD7A-2E714D9A805A}"/>
              </a:ext>
            </a:extLst>
          </p:cNvPr>
          <p:cNvSpPr txBox="1"/>
          <p:nvPr/>
        </p:nvSpPr>
        <p:spPr>
          <a:xfrm>
            <a:off x="374650" y="5566156"/>
            <a:ext cx="452755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Apply DRY and Refactor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954130-6E31-4EEA-8CC8-B91FA94A605B}"/>
              </a:ext>
            </a:extLst>
          </p:cNvPr>
          <p:cNvSpPr txBox="1"/>
          <p:nvPr/>
        </p:nvSpPr>
        <p:spPr>
          <a:xfrm>
            <a:off x="1943100" y="6017006"/>
            <a:ext cx="452755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(:Pod)&lt;-[:WORKS_IN]-(:Person)-[:HAS_SKILL]-&gt;(:Sill)</a:t>
            </a:r>
          </a:p>
        </p:txBody>
      </p:sp>
    </p:spTree>
    <p:extLst>
      <p:ext uri="{BB962C8B-B14F-4D97-AF65-F5344CB8AC3E}">
        <p14:creationId xmlns:p14="http://schemas.microsoft.com/office/powerpoint/2010/main" val="3908946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3A8D7E2-131D-4F89-A55D-A7B7384B0BB2}"/>
              </a:ext>
            </a:extLst>
          </p:cNvPr>
          <p:cNvGrpSpPr/>
          <p:nvPr/>
        </p:nvGrpSpPr>
        <p:grpSpPr>
          <a:xfrm>
            <a:off x="717550" y="1966919"/>
            <a:ext cx="7461250" cy="850308"/>
            <a:chOff x="717550" y="1966919"/>
            <a:chExt cx="7461250" cy="850308"/>
          </a:xfrm>
        </p:grpSpPr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0A86FB56-DC78-4AB4-9241-A77EFB1E4CC0}"/>
                </a:ext>
              </a:extLst>
            </p:cNvPr>
            <p:cNvSpPr txBox="1">
              <a:spLocks/>
            </p:cNvSpPr>
            <p:nvPr/>
          </p:nvSpPr>
          <p:spPr>
            <a:xfrm>
              <a:off x="804672" y="2076933"/>
              <a:ext cx="7339584" cy="73793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F0AB00"/>
                </a:buClr>
                <a:buFont typeface="Wingdings" panose="05000000000000000000" pitchFamily="2" charset="2"/>
                <a:buNone/>
                <a:defRPr sz="2400" kern="120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F0AB00"/>
                </a:buClr>
                <a:buFont typeface="Wingdings" panose="05000000000000000000" pitchFamily="2" charset="2"/>
                <a:buChar char="§"/>
                <a:defRPr sz="2000" b="0" kern="1200">
                  <a:solidFill>
                    <a:schemeClr val="tx1"/>
                  </a:solidFill>
                  <a:latin typeface="+mj-lt"/>
                  <a:ea typeface="Verdana" panose="020B0604030504040204" pitchFamily="34" charset="0"/>
                  <a:cs typeface="Verdana" panose="020B060403050404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F0AB00"/>
                </a:buClr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j-lt"/>
                  <a:ea typeface="Verdana" panose="020B0604030504040204" pitchFamily="34" charset="0"/>
                  <a:cs typeface="Verdana" panose="020B060403050404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F0AB00"/>
                </a:buClr>
                <a:buFont typeface="Courier New" panose="02070309020205020404" pitchFamily="49" charset="0"/>
                <a:buChar char="o"/>
                <a:defRPr sz="1600" b="0" kern="1200">
                  <a:solidFill>
                    <a:schemeClr val="tx1"/>
                  </a:solidFill>
                  <a:latin typeface="+mj-lt"/>
                  <a:ea typeface="Verdana" panose="020B0604030504040204" pitchFamily="34" charset="0"/>
                  <a:cs typeface="Verdana" panose="020B060403050404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F0AB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indent="0">
                <a:buNone/>
              </a:pPr>
              <a:endParaRPr lang="en-US" sz="1400" dirty="0"/>
            </a:p>
            <a:p>
              <a:endParaRPr lang="en-US" b="1" dirty="0"/>
            </a:p>
            <a:p>
              <a:pPr marL="342900" indent="-342900"/>
              <a:endParaRPr lang="en-US" sz="1400" dirty="0">
                <a:latin typeface="+mj-lt"/>
              </a:endParaRPr>
            </a:p>
            <a:p>
              <a:pPr marL="971550" lvl="1" indent="-285750"/>
              <a:endParaRPr lang="en-US" sz="1400" dirty="0">
                <a:latin typeface="+mj-lt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sz="2000" dirty="0">
                <a:latin typeface="+mj-lt"/>
              </a:endParaRPr>
            </a:p>
            <a:p>
              <a:endParaRPr lang="en-US" b="1" dirty="0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B040056-4AE7-4D4C-BEC2-7DF5228808C7}"/>
                </a:ext>
              </a:extLst>
            </p:cNvPr>
            <p:cNvSpPr/>
            <p:nvPr/>
          </p:nvSpPr>
          <p:spPr>
            <a:xfrm>
              <a:off x="717550" y="2076933"/>
              <a:ext cx="1301750" cy="5710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BF12AB1-6C1F-458D-B5B6-1C90BFB38111}"/>
                </a:ext>
              </a:extLst>
            </p:cNvPr>
            <p:cNvSpPr/>
            <p:nvPr/>
          </p:nvSpPr>
          <p:spPr>
            <a:xfrm>
              <a:off x="6261100" y="2076931"/>
              <a:ext cx="1301750" cy="571017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FE762B3-2F02-4FD6-A3D0-09E755C565E0}"/>
                </a:ext>
              </a:extLst>
            </p:cNvPr>
            <p:cNvSpPr/>
            <p:nvPr/>
          </p:nvSpPr>
          <p:spPr>
            <a:xfrm>
              <a:off x="3376558" y="2076932"/>
              <a:ext cx="1301750" cy="5710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4289BB8-7D0C-4FB4-9432-9AF86A08163A}"/>
                </a:ext>
              </a:extLst>
            </p:cNvPr>
            <p:cNvCxnSpPr>
              <a:cxnSpLocks/>
              <a:stCxn id="7" idx="2"/>
              <a:endCxn id="3" idx="6"/>
            </p:cNvCxnSpPr>
            <p:nvPr/>
          </p:nvCxnSpPr>
          <p:spPr>
            <a:xfrm flipH="1">
              <a:off x="2019300" y="2362441"/>
              <a:ext cx="1357258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6A1C4FD-F8C7-4656-8921-80620E428AD4}"/>
                </a:ext>
              </a:extLst>
            </p:cNvPr>
            <p:cNvCxnSpPr>
              <a:cxnSpLocks/>
              <a:stCxn id="7" idx="6"/>
              <a:endCxn id="5" idx="2"/>
            </p:cNvCxnSpPr>
            <p:nvPr/>
          </p:nvCxnSpPr>
          <p:spPr>
            <a:xfrm flipV="1">
              <a:off x="4678308" y="2362440"/>
              <a:ext cx="1582792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4FF2DC0-259D-406D-91D8-BD179151E6F2}"/>
                </a:ext>
              </a:extLst>
            </p:cNvPr>
            <p:cNvSpPr txBox="1"/>
            <p:nvPr/>
          </p:nvSpPr>
          <p:spPr>
            <a:xfrm>
              <a:off x="1657350" y="1973269"/>
              <a:ext cx="60325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Pod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BC829A-A319-4D0C-9B10-747282916DAD}"/>
                </a:ext>
              </a:extLst>
            </p:cNvPr>
            <p:cNvSpPr txBox="1"/>
            <p:nvPr/>
          </p:nvSpPr>
          <p:spPr>
            <a:xfrm>
              <a:off x="4356100" y="1966919"/>
              <a:ext cx="89535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Person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AFAB088-EA29-4434-BBEE-111604D1EAFA}"/>
                </a:ext>
              </a:extLst>
            </p:cNvPr>
            <p:cNvSpPr txBox="1"/>
            <p:nvPr/>
          </p:nvSpPr>
          <p:spPr>
            <a:xfrm>
              <a:off x="7283450" y="1966919"/>
              <a:ext cx="89535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Skill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1280C1-9729-4D41-858D-2AB799A7B181}"/>
                </a:ext>
              </a:extLst>
            </p:cNvPr>
            <p:cNvSpPr txBox="1"/>
            <p:nvPr/>
          </p:nvSpPr>
          <p:spPr>
            <a:xfrm>
              <a:off x="4765430" y="2478673"/>
              <a:ext cx="1270136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HAS_SKILL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8C7691-4E29-489A-9C63-BD7AEB9153F2}"/>
                </a:ext>
              </a:extLst>
            </p:cNvPr>
            <p:cNvSpPr txBox="1"/>
            <p:nvPr/>
          </p:nvSpPr>
          <p:spPr>
            <a:xfrm>
              <a:off x="2053980" y="2478673"/>
              <a:ext cx="1270136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WORKS_IN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1BD1E7F-7FD3-46D5-8FC6-541EEDE67C48}"/>
              </a:ext>
            </a:extLst>
          </p:cNvPr>
          <p:cNvSpPr txBox="1"/>
          <p:nvPr/>
        </p:nvSpPr>
        <p:spPr>
          <a:xfrm>
            <a:off x="374650" y="1025906"/>
            <a:ext cx="452755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Apply DRY and Refactor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43FA88-D5C5-4411-84E5-39A0AAEEE1E8}"/>
              </a:ext>
            </a:extLst>
          </p:cNvPr>
          <p:cNvSpPr txBox="1"/>
          <p:nvPr/>
        </p:nvSpPr>
        <p:spPr>
          <a:xfrm>
            <a:off x="1943100" y="1476756"/>
            <a:ext cx="452755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(:Pod)&lt;-[:WORKS_IN]-(:Person)-[:HAS_SKILL]-&gt;(:Sill)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4B115D-D2CC-4F1D-AFD0-8FCD2F9D3951}"/>
              </a:ext>
            </a:extLst>
          </p:cNvPr>
          <p:cNvSpPr txBox="1"/>
          <p:nvPr/>
        </p:nvSpPr>
        <p:spPr>
          <a:xfrm>
            <a:off x="374650" y="2975356"/>
            <a:ext cx="452755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Load Nodes, assign Relationships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2E61F31-A1B8-4431-9BAE-34F9D6F8507E}"/>
              </a:ext>
            </a:extLst>
          </p:cNvPr>
          <p:cNvGrpSpPr/>
          <p:nvPr/>
        </p:nvGrpSpPr>
        <p:grpSpPr>
          <a:xfrm>
            <a:off x="215411" y="3338519"/>
            <a:ext cx="8204241" cy="2726210"/>
            <a:chOff x="215411" y="3338519"/>
            <a:chExt cx="8204241" cy="272621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7CC5EF9-7704-4B9A-8EA2-7FA9D73EC745}"/>
                </a:ext>
              </a:extLst>
            </p:cNvPr>
            <p:cNvSpPr/>
            <p:nvPr/>
          </p:nvSpPr>
          <p:spPr>
            <a:xfrm>
              <a:off x="3376558" y="3505683"/>
              <a:ext cx="1301750" cy="5710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FAAE465-3925-40BF-A0FB-8648BA84BFAA}"/>
                </a:ext>
              </a:extLst>
            </p:cNvPr>
            <p:cNvSpPr txBox="1"/>
            <p:nvPr/>
          </p:nvSpPr>
          <p:spPr>
            <a:xfrm>
              <a:off x="4381500" y="3338519"/>
              <a:ext cx="60325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Pod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DB075F0-455E-49AA-8759-31786929855F}"/>
                </a:ext>
              </a:extLst>
            </p:cNvPr>
            <p:cNvSpPr/>
            <p:nvPr/>
          </p:nvSpPr>
          <p:spPr>
            <a:xfrm>
              <a:off x="1308100" y="4355610"/>
              <a:ext cx="1301750" cy="5710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6753EF0-9D0A-4A54-81BF-91FA109C7D1C}"/>
                </a:ext>
              </a:extLst>
            </p:cNvPr>
            <p:cNvSpPr/>
            <p:nvPr/>
          </p:nvSpPr>
          <p:spPr>
            <a:xfrm>
              <a:off x="3397250" y="4361960"/>
              <a:ext cx="1301750" cy="5710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DFDCCF2-6CCE-4098-A1A9-2FE71E3F1962}"/>
                </a:ext>
              </a:extLst>
            </p:cNvPr>
            <p:cNvSpPr/>
            <p:nvPr/>
          </p:nvSpPr>
          <p:spPr>
            <a:xfrm>
              <a:off x="5461000" y="4374660"/>
              <a:ext cx="1301750" cy="5710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2E445DD-0585-468C-88BB-9D0BF60F6C20}"/>
                </a:ext>
              </a:extLst>
            </p:cNvPr>
            <p:cNvSpPr/>
            <p:nvPr/>
          </p:nvSpPr>
          <p:spPr>
            <a:xfrm>
              <a:off x="215411" y="5486881"/>
              <a:ext cx="1301750" cy="571017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1224B44-D4D8-45CF-AE55-AEE78F4D048F}"/>
                </a:ext>
              </a:extLst>
            </p:cNvPr>
            <p:cNvSpPr/>
            <p:nvPr/>
          </p:nvSpPr>
          <p:spPr>
            <a:xfrm>
              <a:off x="2270125" y="5493712"/>
              <a:ext cx="1301750" cy="571017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AB185F5-9872-4E80-869E-6A79F1528D20}"/>
                </a:ext>
              </a:extLst>
            </p:cNvPr>
            <p:cNvSpPr/>
            <p:nvPr/>
          </p:nvSpPr>
          <p:spPr>
            <a:xfrm>
              <a:off x="4251325" y="5486881"/>
              <a:ext cx="1301750" cy="571017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57F9069-E421-42F4-BE71-CC54EF0E7716}"/>
                </a:ext>
              </a:extLst>
            </p:cNvPr>
            <p:cNvSpPr/>
            <p:nvPr/>
          </p:nvSpPr>
          <p:spPr>
            <a:xfrm>
              <a:off x="6470650" y="5484995"/>
              <a:ext cx="1301750" cy="571017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61AB255-F692-4E89-934F-2DBB12014067}"/>
                </a:ext>
              </a:extLst>
            </p:cNvPr>
            <p:cNvCxnSpPr>
              <a:cxnSpLocks/>
              <a:stCxn id="27" idx="0"/>
              <a:endCxn id="25" idx="2"/>
            </p:cNvCxnSpPr>
            <p:nvPr/>
          </p:nvCxnSpPr>
          <p:spPr>
            <a:xfrm flipV="1">
              <a:off x="1958975" y="3791192"/>
              <a:ext cx="1417583" cy="56441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88693A0-EF14-430E-9701-FFDA754822B4}"/>
                </a:ext>
              </a:extLst>
            </p:cNvPr>
            <p:cNvCxnSpPr>
              <a:cxnSpLocks/>
              <a:endCxn id="25" idx="4"/>
            </p:cNvCxnSpPr>
            <p:nvPr/>
          </p:nvCxnSpPr>
          <p:spPr>
            <a:xfrm flipV="1">
              <a:off x="4022725" y="4076700"/>
              <a:ext cx="4708" cy="30830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DF57FA5-A632-4AFB-ABA4-787ECD81B95F}"/>
                </a:ext>
              </a:extLst>
            </p:cNvPr>
            <p:cNvCxnSpPr>
              <a:cxnSpLocks/>
              <a:stCxn id="29" idx="0"/>
              <a:endCxn id="25" idx="6"/>
            </p:cNvCxnSpPr>
            <p:nvPr/>
          </p:nvCxnSpPr>
          <p:spPr>
            <a:xfrm flipH="1" flipV="1">
              <a:off x="4678308" y="3791192"/>
              <a:ext cx="1433567" cy="58346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ED036DE-6B22-41C2-8776-310BC1D6AC38}"/>
                </a:ext>
              </a:extLst>
            </p:cNvPr>
            <p:cNvCxnSpPr>
              <a:cxnSpLocks/>
              <a:endCxn id="30" idx="0"/>
            </p:cNvCxnSpPr>
            <p:nvPr/>
          </p:nvCxnSpPr>
          <p:spPr>
            <a:xfrm flipH="1">
              <a:off x="866286" y="4863669"/>
              <a:ext cx="650875" cy="62321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422A1D1-688F-43C4-AB48-500C35E734CA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2188674" y="4895148"/>
              <a:ext cx="2253288" cy="6753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FDD1331-B59F-453D-8718-4EFD15583C93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 flipH="1">
              <a:off x="2921000" y="4895148"/>
              <a:ext cx="820808" cy="59856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838E105-52BB-4368-ADF7-AB230159B268}"/>
                </a:ext>
              </a:extLst>
            </p:cNvPr>
            <p:cNvCxnSpPr>
              <a:cxnSpLocks/>
              <a:endCxn id="31" idx="7"/>
            </p:cNvCxnSpPr>
            <p:nvPr/>
          </p:nvCxnSpPr>
          <p:spPr>
            <a:xfrm flipH="1">
              <a:off x="3381238" y="4916997"/>
              <a:ext cx="2407616" cy="66033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028EFF0-E9AE-4554-8297-97865A01A4E4}"/>
                </a:ext>
              </a:extLst>
            </p:cNvPr>
            <p:cNvCxnSpPr>
              <a:cxnSpLocks/>
              <a:endCxn id="33" idx="1"/>
            </p:cNvCxnSpPr>
            <p:nvPr/>
          </p:nvCxnSpPr>
          <p:spPr>
            <a:xfrm>
              <a:off x="4521404" y="4825357"/>
              <a:ext cx="2139883" cy="74326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8725279-1C53-4B63-9268-289F9F9FB358}"/>
                </a:ext>
              </a:extLst>
            </p:cNvPr>
            <p:cNvSpPr txBox="1"/>
            <p:nvPr/>
          </p:nvSpPr>
          <p:spPr>
            <a:xfrm>
              <a:off x="6518275" y="4202415"/>
              <a:ext cx="89535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Person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2E1CBF2-D8BE-47EF-9995-EBC563B74051}"/>
                </a:ext>
              </a:extLst>
            </p:cNvPr>
            <p:cNvSpPr txBox="1"/>
            <p:nvPr/>
          </p:nvSpPr>
          <p:spPr>
            <a:xfrm>
              <a:off x="7524302" y="5318072"/>
              <a:ext cx="89535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Skill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118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What’s Next?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86FB56-DC78-4AB4-9241-A77EFB1E4CC0}"/>
              </a:ext>
            </a:extLst>
          </p:cNvPr>
          <p:cNvSpPr txBox="1">
            <a:spLocks/>
          </p:cNvSpPr>
          <p:nvPr/>
        </p:nvSpPr>
        <p:spPr>
          <a:xfrm>
            <a:off x="804672" y="1226033"/>
            <a:ext cx="7339584" cy="7379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0AB00"/>
              </a:buClr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Wingdings" panose="05000000000000000000" pitchFamily="2" charset="2"/>
              <a:buChar char="§"/>
              <a:defRPr sz="20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Courier New" panose="02070309020205020404" pitchFamily="49" charset="0"/>
              <a:buChar char="o"/>
              <a:defRPr sz="16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buNone/>
            </a:pPr>
            <a:endParaRPr lang="en-US" sz="1400" dirty="0"/>
          </a:p>
          <a:p>
            <a:endParaRPr lang="en-US" b="1" dirty="0"/>
          </a:p>
          <a:p>
            <a:pPr marL="342900" indent="-342900"/>
            <a:endParaRPr lang="en-US" sz="1400" dirty="0">
              <a:latin typeface="+mj-lt"/>
            </a:endParaRPr>
          </a:p>
          <a:p>
            <a:pPr marL="971550" lvl="1" indent="-285750"/>
            <a:endParaRPr lang="en-US" sz="14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latin typeface="+mj-lt"/>
            </a:endParaRPr>
          </a:p>
          <a:p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CEC0EC-AEF8-4CB8-B775-FF152F8CB4E3}"/>
              </a:ext>
            </a:extLst>
          </p:cNvPr>
          <p:cNvSpPr txBox="1"/>
          <p:nvPr/>
        </p:nvSpPr>
        <p:spPr>
          <a:xfrm>
            <a:off x="946150" y="835347"/>
            <a:ext cx="119380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Install Neo4j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DE94DB-33BC-4669-AAB9-A68FF2E261AB}"/>
              </a:ext>
            </a:extLst>
          </p:cNvPr>
          <p:cNvSpPr txBox="1"/>
          <p:nvPr/>
        </p:nvSpPr>
        <p:spPr>
          <a:xfrm>
            <a:off x="361950" y="835347"/>
            <a:ext cx="52070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BC9369-7AAF-4746-AAD1-BB6BF2817DB1}"/>
              </a:ext>
            </a:extLst>
          </p:cNvPr>
          <p:cNvSpPr txBox="1"/>
          <p:nvPr/>
        </p:nvSpPr>
        <p:spPr>
          <a:xfrm>
            <a:off x="2406717" y="835347"/>
            <a:ext cx="52070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You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EE9152-ABC5-4FB7-AE5A-1BDEDC4EB5A2}"/>
              </a:ext>
            </a:extLst>
          </p:cNvPr>
          <p:cNvSpPr txBox="1"/>
          <p:nvPr/>
        </p:nvSpPr>
        <p:spPr>
          <a:xfrm>
            <a:off x="3041513" y="835347"/>
            <a:ext cx="1498737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Load the Nodes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D68C78-A2C6-4BEF-AB5B-CC16F64D9B20}"/>
              </a:ext>
            </a:extLst>
          </p:cNvPr>
          <p:cNvSpPr txBox="1"/>
          <p:nvPr/>
        </p:nvSpPr>
        <p:spPr>
          <a:xfrm>
            <a:off x="4717916" y="835347"/>
            <a:ext cx="69215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You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D8C89-C0AE-4C21-B4CE-9DB6420CEA51}"/>
              </a:ext>
            </a:extLst>
          </p:cNvPr>
          <p:cNvSpPr txBox="1"/>
          <p:nvPr/>
        </p:nvSpPr>
        <p:spPr>
          <a:xfrm>
            <a:off x="5642932" y="835347"/>
            <a:ext cx="213995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Assign the Relationships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916027-800E-4AA3-B45F-2E60883C3AEC}"/>
              </a:ext>
            </a:extLst>
          </p:cNvPr>
          <p:cNvSpPr txBox="1"/>
          <p:nvPr/>
        </p:nvSpPr>
        <p:spPr>
          <a:xfrm>
            <a:off x="361950" y="1327158"/>
            <a:ext cx="212090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We answer the question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E6BD33-E9C0-40A4-8BBE-0849C9FA00A6}"/>
              </a:ext>
            </a:extLst>
          </p:cNvPr>
          <p:cNvSpPr txBox="1"/>
          <p:nvPr/>
        </p:nvSpPr>
        <p:spPr>
          <a:xfrm>
            <a:off x="2372437" y="1327158"/>
            <a:ext cx="452755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Which people, who are in the same pod</a:t>
            </a:r>
          </a:p>
          <a:p>
            <a:r>
              <a:rPr lang="en-US" sz="1400" dirty="0"/>
              <a:t>As me, have similar skills/interests as me?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40B540C-14C9-4A17-BA0E-D1C2C2E324ED}"/>
              </a:ext>
            </a:extLst>
          </p:cNvPr>
          <p:cNvSpPr txBox="1">
            <a:spLocks/>
          </p:cNvSpPr>
          <p:nvPr/>
        </p:nvSpPr>
        <p:spPr>
          <a:xfrm>
            <a:off x="804672" y="4845533"/>
            <a:ext cx="7339584" cy="7379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0AB00"/>
              </a:buClr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Wingdings" panose="05000000000000000000" pitchFamily="2" charset="2"/>
              <a:buChar char="§"/>
              <a:defRPr sz="20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Courier New" panose="02070309020205020404" pitchFamily="49" charset="0"/>
              <a:buChar char="o"/>
              <a:defRPr sz="16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buNone/>
            </a:pPr>
            <a:endParaRPr lang="en-US" sz="1400" dirty="0"/>
          </a:p>
          <a:p>
            <a:endParaRPr lang="en-US" b="1" dirty="0"/>
          </a:p>
          <a:p>
            <a:pPr marL="342900" indent="-342900"/>
            <a:endParaRPr lang="en-US" sz="1400" dirty="0">
              <a:latin typeface="+mj-lt"/>
            </a:endParaRPr>
          </a:p>
          <a:p>
            <a:pPr marL="971550" lvl="1" indent="-285750"/>
            <a:endParaRPr lang="en-US" sz="14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latin typeface="+mj-lt"/>
            </a:endParaRPr>
          </a:p>
          <a:p>
            <a:endParaRPr lang="en-US" b="1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272568D-E08F-409A-88C4-5C26B0368100}"/>
              </a:ext>
            </a:extLst>
          </p:cNvPr>
          <p:cNvGrpSpPr/>
          <p:nvPr/>
        </p:nvGrpSpPr>
        <p:grpSpPr>
          <a:xfrm>
            <a:off x="1042085" y="3061183"/>
            <a:ext cx="6378602" cy="2349015"/>
            <a:chOff x="521385" y="4039083"/>
            <a:chExt cx="6378602" cy="2349015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E82B9DC-B5BA-44BC-9706-DDEFFC250DFB}"/>
                </a:ext>
              </a:extLst>
            </p:cNvPr>
            <p:cNvSpPr/>
            <p:nvPr/>
          </p:nvSpPr>
          <p:spPr>
            <a:xfrm>
              <a:off x="3251200" y="4039083"/>
              <a:ext cx="1301750" cy="5710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pod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CDD16B9-87F5-49DC-833C-408E6D32EE96}"/>
                </a:ext>
              </a:extLst>
            </p:cNvPr>
            <p:cNvSpPr/>
            <p:nvPr/>
          </p:nvSpPr>
          <p:spPr>
            <a:xfrm>
              <a:off x="3238500" y="5817081"/>
              <a:ext cx="1301750" cy="571017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skill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BC07DB0-8AC6-464B-8991-336D8A6FADAD}"/>
                </a:ext>
              </a:extLst>
            </p:cNvPr>
            <p:cNvSpPr/>
            <p:nvPr/>
          </p:nvSpPr>
          <p:spPr>
            <a:xfrm>
              <a:off x="4349613" y="4858259"/>
              <a:ext cx="1549539" cy="5710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colleague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35BCE51-8766-49EF-A3A4-0A95A7FD236E}"/>
                </a:ext>
              </a:extLst>
            </p:cNvPr>
            <p:cNvCxnSpPr>
              <a:cxnSpLocks/>
              <a:stCxn id="20" idx="0"/>
              <a:endCxn id="18" idx="5"/>
            </p:cNvCxnSpPr>
            <p:nvPr/>
          </p:nvCxnSpPr>
          <p:spPr>
            <a:xfrm flipH="1" flipV="1">
              <a:off x="4362313" y="4526476"/>
              <a:ext cx="762070" cy="33178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AA0F063-ED9F-4D2B-9FDF-C4960E8949E8}"/>
                </a:ext>
              </a:extLst>
            </p:cNvPr>
            <p:cNvCxnSpPr>
              <a:cxnSpLocks/>
              <a:stCxn id="28" idx="4"/>
              <a:endCxn id="19" idx="1"/>
            </p:cNvCxnSpPr>
            <p:nvPr/>
          </p:nvCxnSpPr>
          <p:spPr>
            <a:xfrm>
              <a:off x="2667067" y="5487802"/>
              <a:ext cx="762070" cy="41290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4EE0C1B-1D7C-4C46-9CC3-4686DAAA18FC}"/>
                </a:ext>
              </a:extLst>
            </p:cNvPr>
            <p:cNvSpPr txBox="1"/>
            <p:nvPr/>
          </p:nvSpPr>
          <p:spPr>
            <a:xfrm>
              <a:off x="6109657" y="4169056"/>
              <a:ext cx="60325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Pod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9AF78A-38D6-4CF2-A364-032538AB21F1}"/>
                </a:ext>
              </a:extLst>
            </p:cNvPr>
            <p:cNvSpPr txBox="1"/>
            <p:nvPr/>
          </p:nvSpPr>
          <p:spPr>
            <a:xfrm>
              <a:off x="6004637" y="4916785"/>
              <a:ext cx="89535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Person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BA45B9C-6AC4-41A9-B494-CE7B9787652D}"/>
                </a:ext>
              </a:extLst>
            </p:cNvPr>
            <p:cNvSpPr txBox="1"/>
            <p:nvPr/>
          </p:nvSpPr>
          <p:spPr>
            <a:xfrm>
              <a:off x="5963607" y="5941088"/>
              <a:ext cx="89535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Skill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BBBECA8-6C58-4542-9ED2-03FD7D1840D1}"/>
                </a:ext>
              </a:extLst>
            </p:cNvPr>
            <p:cNvSpPr txBox="1"/>
            <p:nvPr/>
          </p:nvSpPr>
          <p:spPr>
            <a:xfrm>
              <a:off x="521385" y="5647804"/>
              <a:ext cx="1270136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HAS_SKILL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7EB9870-988D-4BCD-AFD4-C94FB0C8D6F5}"/>
                </a:ext>
              </a:extLst>
            </p:cNvPr>
            <p:cNvSpPr txBox="1"/>
            <p:nvPr/>
          </p:nvSpPr>
          <p:spPr>
            <a:xfrm>
              <a:off x="521385" y="4416697"/>
              <a:ext cx="1270136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WORKS_IN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56FDAE5-8C7E-4712-90C3-B713E93669B4}"/>
                </a:ext>
              </a:extLst>
            </p:cNvPr>
            <p:cNvSpPr/>
            <p:nvPr/>
          </p:nvSpPr>
          <p:spPr>
            <a:xfrm>
              <a:off x="1892297" y="4916785"/>
              <a:ext cx="1549539" cy="5710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FA383C3-BF7C-4735-BEE4-8322C17D3B9B}"/>
                </a:ext>
              </a:extLst>
            </p:cNvPr>
            <p:cNvCxnSpPr>
              <a:cxnSpLocks/>
              <a:stCxn id="28" idx="0"/>
              <a:endCxn id="18" idx="3"/>
            </p:cNvCxnSpPr>
            <p:nvPr/>
          </p:nvCxnSpPr>
          <p:spPr>
            <a:xfrm flipV="1">
              <a:off x="2667067" y="4526476"/>
              <a:ext cx="774770" cy="39030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79A37A1-FE79-43CA-A4BF-4E82EC84BD9A}"/>
                </a:ext>
              </a:extLst>
            </p:cNvPr>
            <p:cNvCxnSpPr>
              <a:cxnSpLocks/>
              <a:endCxn id="19" idx="7"/>
            </p:cNvCxnSpPr>
            <p:nvPr/>
          </p:nvCxnSpPr>
          <p:spPr>
            <a:xfrm flipH="1">
              <a:off x="4349613" y="5442002"/>
              <a:ext cx="714378" cy="45870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E0B99BA-986C-432D-9557-4D86346939D9}"/>
              </a:ext>
            </a:extLst>
          </p:cNvPr>
          <p:cNvSpPr txBox="1"/>
          <p:nvPr/>
        </p:nvSpPr>
        <p:spPr>
          <a:xfrm>
            <a:off x="374650" y="2133608"/>
            <a:ext cx="339725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By converting a pattern to a Cypher Query</a:t>
            </a:r>
          </a:p>
        </p:txBody>
      </p:sp>
    </p:spTree>
    <p:extLst>
      <p:ext uri="{BB962C8B-B14F-4D97-AF65-F5344CB8AC3E}">
        <p14:creationId xmlns:p14="http://schemas.microsoft.com/office/powerpoint/2010/main" val="100441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50" grpId="0" animBg="1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70375</TotalTime>
  <Words>263</Words>
  <Application>Microsoft Office PowerPoint</Application>
  <PresentationFormat>On-screen Show (4:3)</PresentationFormat>
  <Paragraphs>113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Century Gothic</vt:lpstr>
      <vt:lpstr>Courier New</vt:lpstr>
      <vt:lpstr>Verdana</vt:lpstr>
      <vt:lpstr>Wingdings</vt:lpstr>
      <vt:lpstr>Custom Design</vt:lpstr>
      <vt:lpstr>PowerPoint Presentation</vt:lpstr>
      <vt:lpstr>Setup</vt:lpstr>
      <vt:lpstr>Scenario</vt:lpstr>
      <vt:lpstr>Survey</vt:lpstr>
      <vt:lpstr>Spreadsheet</vt:lpstr>
      <vt:lpstr>Story</vt:lpstr>
      <vt:lpstr>Switch</vt:lpstr>
      <vt:lpstr>Sample</vt:lpstr>
      <vt:lpstr>So What’s Next?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Kathleen Kennedy</dc:creator>
  <cp:lastModifiedBy>Pete Ostergren</cp:lastModifiedBy>
  <cp:revision>278</cp:revision>
  <cp:lastPrinted>2018-07-19T14:34:35Z</cp:lastPrinted>
  <dcterms:created xsi:type="dcterms:W3CDTF">2014-02-10T00:22:15Z</dcterms:created>
  <dcterms:modified xsi:type="dcterms:W3CDTF">2018-10-18T19:59:30Z</dcterms:modified>
</cp:coreProperties>
</file>